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maximize conservation benefits given MPA resources?</a:t>
            </a:r>
          </a:p>
          <a:p>
            <a:r>
              <a:t>How can we maximize fisheries benefits / minimize fisheries losses?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goal: remove some of the “it’s too slow” or “it’s too hard to run” reasons for using more realistic models in marine protected area simulation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EEZ that you’re planning in looks like this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Iterating over uncertainty in MPA design strategy, adult and larval movement rates, and MPA size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1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96267730_2880x1920.jpg"/>
          <p:cNvSpPr>
            <a:spLocks noGrp="1"/>
          </p:cNvSpPr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617931575_1991x1322.jpg"/>
          <p:cNvSpPr>
            <a:spLocks noGrp="1"/>
          </p:cNvSpPr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627569_2880x1920.jpg"/>
          <p:cNvSpPr>
            <a:spLocks noGrp="1"/>
          </p:cNvSpPr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617931575_1991x1322.jpg"/>
          <p:cNvSpPr>
            <a:spLocks noGrp="1"/>
          </p:cNvSpPr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Ovando/marlin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2948.JPG" descr="IMG_2948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2" name="MPA Planning with marl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MPA Planning with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</a:t>
            </a:r>
          </a:p>
        </p:txBody>
      </p:sp>
      <p:sp>
        <p:nvSpPr>
          <p:cNvPr id="153" name="Presentation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Dan Ovando - 2021/08/16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Dan Ovando - 2021/08/16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radeoffs between Conservation and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Tradeoffs between Conservation and Fishing</a:t>
            </a:r>
          </a:p>
        </p:txBody>
      </p:sp>
      <p:sp>
        <p:nvSpPr>
          <p:cNvPr id="193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94" name="tradeoffs.pdf" descr="tradeoff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" y="2230174"/>
            <a:ext cx="9916411" cy="743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Questions? Thanks!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387144">
              <a:defRPr sz="6560" spc="-131"/>
            </a:pPr>
            <a:r>
              <a:t>Questions? Thanks!</a:t>
            </a:r>
          </a:p>
          <a:p>
            <a:pPr defTabSz="1387144">
              <a:defRPr sz="6560" spc="-131"/>
            </a:pPr>
            <a:r>
              <a:rPr u="sng">
                <a:hlinkClick r:id="rId2"/>
              </a:rPr>
              <a:t>github.com/DanOvando/marlin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tra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s_fig_10a.pdf" descr="cs_fig_10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7" y="1761555"/>
            <a:ext cx="10831906" cy="812393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imulation Tes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Simulation Testing</a:t>
            </a:r>
          </a:p>
        </p:txBody>
      </p:sp>
      <p:sp>
        <p:nvSpPr>
          <p:cNvPr id="204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fig_info.pdf" descr="fig_inf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29986"/>
            <a:ext cx="9652000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o_rpue_outcomes_plot.pdf" descr="io_rpue_outcomes_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77" y="1912384"/>
            <a:ext cx="10310846" cy="773313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fig_8.pdf" descr="fig_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36" y="2129544"/>
            <a:ext cx="11127928" cy="726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imulation Tes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Simulation Testing</a:t>
            </a:r>
          </a:p>
        </p:txBody>
      </p:sp>
      <p:sp>
        <p:nvSpPr>
          <p:cNvPr id="220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e are moving towards the “tactical” phase of MPA imple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1248429">
              <a:spcBef>
                <a:spcPts val="2300"/>
              </a:spcBef>
              <a:defRPr sz="2160"/>
            </a:pPr>
            <a:r>
              <a:t>We are moving towards the “tactical” phase of MPA implementation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Less “What are the broad effects of MPAs?”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More “Where should I put this MPA?”</a:t>
            </a:r>
          </a:p>
          <a:p>
            <a:pPr marL="274320" indent="-274320" defTabSz="1248429">
              <a:spcBef>
                <a:spcPts val="2300"/>
              </a:spcBef>
              <a:defRPr sz="2160"/>
            </a:pPr>
            <a:r>
              <a:t>Tactical MPA design can require addressing complex dynamics, particular for pelagic systems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Target and bycatch species with a range of life histories crossing vast distances to utilize a mix of dynamic habitats, captured by multiple fishing fleets with different preferences. </a:t>
            </a:r>
          </a:p>
          <a:p>
            <a:pPr marL="274320" indent="-274320" defTabSz="1248429">
              <a:spcBef>
                <a:spcPts val="2300"/>
              </a:spcBef>
              <a:defRPr sz="2160"/>
            </a:pPr>
            <a:r>
              <a:t>There are many existing MPA design models, each with value, but often limited by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Lack of dynamics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Simplified model structure</a:t>
            </a:r>
          </a:p>
          <a:p>
            <a:pPr marL="548640" lvl="1" indent="-274320" defTabSz="1248429">
              <a:spcBef>
                <a:spcPts val="2300"/>
              </a:spcBef>
              <a:defRPr sz="2160"/>
            </a:pPr>
            <a:r>
              <a:t>Extreme complexity and run time</a:t>
            </a:r>
          </a:p>
        </p:txBody>
      </p:sp>
      <p:sp>
        <p:nvSpPr>
          <p:cNvPr id="1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The Challe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6590">
              <a:defRPr sz="5940" spc="-118"/>
            </a:lvl1pPr>
          </a:lstStyle>
          <a:p>
            <a:r>
              <a:t>The Challenge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rlin is 2-D spatial bio-economic simulation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0509" indent="-270509" defTabSz="1231090">
              <a:spcBef>
                <a:spcPts val="2200"/>
              </a:spcBef>
              <a:defRPr sz="2130"/>
            </a:pPr>
            <a:r>
              <a:t>marlin is 2-D spatial bio-economic simulation model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Tracks multiple species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Individual species can have their own habitats and movement rates that can very by life stage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Tracks multiple fleets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Each with their own preferred species and selectivity patterns</a:t>
            </a:r>
          </a:p>
          <a:p>
            <a:pPr marL="270509" indent="-270509" defTabSz="1231090">
              <a:spcBef>
                <a:spcPts val="2200"/>
              </a:spcBef>
              <a:defRPr sz="2130" b="1" i="1"/>
            </a:pPr>
            <a:r>
              <a:t>Accounts for effects of fleets across multiple species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e.g. what happens if you displace effort from one species onto another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Can function in a data-limited environment</a:t>
            </a:r>
          </a:p>
          <a:p>
            <a:pPr marL="270509" indent="-270509" defTabSz="1231090">
              <a:spcBef>
                <a:spcPts val="2200"/>
              </a:spcBef>
              <a:defRPr sz="2130"/>
            </a:pPr>
            <a:r>
              <a:t>Fast enough for large-scale simulation testing &amp; optimization</a:t>
            </a:r>
          </a:p>
          <a:p>
            <a:pPr marL="541019" lvl="1" indent="-270509" defTabSz="1231090">
              <a:spcBef>
                <a:spcPts val="2200"/>
              </a:spcBef>
              <a:defRPr sz="2130"/>
            </a:pPr>
            <a:r>
              <a:t>4 species, 2 fleets, 400 patches, 80 years in 0.35 seconds</a:t>
            </a:r>
          </a:p>
        </p:txBody>
      </p:sp>
      <p:sp>
        <p:nvSpPr>
          <p:cNvPr id="163" name="How can marlin he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How can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help?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ow should we expect MPAs to perform in pelagic ecosystem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should we expect MPAs to perform in pelagic ecosystems?</a:t>
            </a:r>
          </a:p>
          <a:p>
            <a:pPr marL="811529" lvl="2" indent="-270509" defTabSz="1231090">
              <a:spcBef>
                <a:spcPts val="2200"/>
              </a:spcBef>
              <a:defRPr sz="2130"/>
            </a:pPr>
            <a:r>
              <a:t>Can account for large movement rates, dispersed and dynamic habitats, variation across fishing fleets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What are the potential conservation and fishery outcomes of externally generated MPA networks?</a:t>
            </a:r>
          </a:p>
          <a:p>
            <a:pPr marL="1082039" lvl="3" indent="-270509" defTabSz="1231090">
              <a:spcBef>
                <a:spcPts val="2200"/>
              </a:spcBef>
              <a:defRPr sz="2130"/>
            </a:pPr>
            <a:r>
              <a:t>e.g. those generated by stakeholders using prioritization analyses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sensitive are MPA outcomes to key questions posed by stakeholders?</a:t>
            </a:r>
          </a:p>
          <a:p>
            <a:pPr marL="1082039" lvl="3" indent="-270509" defTabSz="1231090">
              <a:spcBef>
                <a:spcPts val="2200"/>
              </a:spcBef>
              <a:defRPr sz="2130"/>
            </a:pPr>
            <a:r>
              <a:t>e.g. different theories about habitat, fishing dynamics, life history,  or MPA design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are benefits and costs of MPA network distributed in space?</a:t>
            </a:r>
          </a:p>
          <a:p>
            <a:pPr marL="541019" lvl="1" indent="-270509" defTabSz="1231090">
              <a:spcBef>
                <a:spcPts val="2200"/>
              </a:spcBef>
              <a:defRPr sz="2130" i="1"/>
            </a:pPr>
            <a:r>
              <a:t>How do optimized networks compare to outcomes of “rule of thumb” design?</a:t>
            </a:r>
          </a:p>
          <a:p>
            <a:pPr marL="811529" lvl="2" indent="-270509" defTabSz="1231090">
              <a:spcBef>
                <a:spcPts val="2200"/>
              </a:spcBef>
              <a:defRPr sz="2130"/>
            </a:pPr>
            <a:r>
              <a:t>Can optimize internally over different priorities given to conservation relative to fisheries. </a:t>
            </a:r>
          </a:p>
        </p:txBody>
      </p:sp>
      <p:sp>
        <p:nvSpPr>
          <p:cNvPr id="168" name="What Kinds of Questions can marlin Answ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196411">
              <a:defRPr sz="4140" spc="-82"/>
            </a:pPr>
            <a:r>
              <a:t>What Kinds of Questions can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Answer?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valuating the Potential of MPAs for Reducing Bycatch in Pelagic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Evaluating the Potential of MPAs for Reducing Bycatch in Pelagic Systems</a:t>
            </a:r>
          </a:p>
          <a:p>
            <a:pPr lvl="2"/>
            <a:r>
              <a:t>Dan, Darcy, Echelle, Lennon</a:t>
            </a:r>
          </a:p>
          <a:p>
            <a:pPr lvl="1"/>
            <a:r>
              <a:t>Assessing the Potential Impacts of Pelagic MPAs on Tuna Fisheries</a:t>
            </a:r>
          </a:p>
          <a:p>
            <a:pPr lvl="2"/>
            <a:r>
              <a:t>Dan, Hilborn, Pons</a:t>
            </a:r>
          </a:p>
        </p:txBody>
      </p:sp>
      <p:sp>
        <p:nvSpPr>
          <p:cNvPr id="171" name="Current marlin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Current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Projects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rlin is linked to a database of life history traits for a wide array of fin-fis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6220" indent="-236220" defTabSz="1075036">
              <a:spcBef>
                <a:spcPts val="1900"/>
              </a:spcBef>
              <a:defRPr sz="1860"/>
            </a:pPr>
            <a:r>
              <a:t>marlin is linked to a database of life history traits for a wide array of fin-fish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 Users can generate reasonable default values just by entering a common or scientific name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Can overwrite these with local estimates if available 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Required user inputs to life history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Either estimate of fishing mortality rate or estimate of current depletion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Adult and larval dispersal rates (roughly max distance moved in a year)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Can take adult and larval habitat layers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Defaults to uniform habitat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Required inputs by fishing fleet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Price and selectivity of each species for each fleet</a:t>
            </a:r>
          </a:p>
          <a:p>
            <a:pPr marL="472440" lvl="1" indent="-236220" defTabSz="1075036">
              <a:spcBef>
                <a:spcPts val="1900"/>
              </a:spcBef>
              <a:defRPr sz="1860"/>
            </a:pPr>
            <a:r>
              <a:t>Relative proportion of total mortality per species per fleet</a:t>
            </a:r>
          </a:p>
          <a:p>
            <a:pPr marL="236220" indent="-236220" defTabSz="1075036">
              <a:spcBef>
                <a:spcPts val="1900"/>
              </a:spcBef>
              <a:defRPr sz="1860"/>
            </a:pPr>
            <a:r>
              <a:t>But can also test sensitivity of outcomes to a range of possible values</a:t>
            </a:r>
          </a:p>
        </p:txBody>
      </p:sp>
      <p:sp>
        <p:nvSpPr>
          <p:cNvPr id="174" name="What is needed to run marl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56501">
              <a:defRPr sz="5040" spc="-100"/>
            </a:pPr>
            <a:r>
              <a:t>What is needed to run </a:t>
            </a: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uppose tuna distribution in EEZ looks like thi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Suppose tuna distribution in EEZ looks like this</a:t>
            </a:r>
          </a:p>
        </p:txBody>
      </p:sp>
      <p:sp>
        <p:nvSpPr>
          <p:cNvPr id="177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78" name="wcpo_hab_plot.pdf" descr="wcpo_hab_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98" y="2225786"/>
            <a:ext cx="9711604" cy="728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servation Outcomes of MPA Targeting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Conservation Outcomes of MPA Targeting Fishing</a:t>
            </a:r>
          </a:p>
        </p:txBody>
      </p:sp>
      <p:sp>
        <p:nvSpPr>
          <p:cNvPr id="183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84" name="mpa.gif" descr="mpa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92" y="2672739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sb.gif" descr="ssb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1" y="2672739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ishery Outcomes of MPA Targeting Fis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Fishery Outcomes of MPA Targeting Fishing</a:t>
            </a:r>
          </a:p>
        </p:txBody>
      </p:sp>
      <p:sp>
        <p:nvSpPr>
          <p:cNvPr id="188" name="marlin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56501">
              <a:defRPr sz="5040" b="0" spc="-100">
                <a:latin typeface="Fira Mono Bold"/>
                <a:ea typeface="Fira Mono Bold"/>
                <a:cs typeface="Fira Mono Bold"/>
                <a:sym typeface="Fira Mono Bold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Fira Mono Bold"/>
                <a:ea typeface="Fira Mono Bold"/>
                <a:cs typeface="Fira Mono Bold"/>
                <a:sym typeface="Fira Mono Bold"/>
              </a:rPr>
              <a:t>marlin In Action</a:t>
            </a:r>
          </a:p>
        </p:txBody>
      </p:sp>
      <p:pic>
        <p:nvPicPr>
          <p:cNvPr id="189" name="mpa.gif" descr="mpa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92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catch.gif" descr="catch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7" y="2486760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637</Words>
  <Application>Microsoft Macintosh PowerPoint</Application>
  <PresentationFormat>Custom</PresentationFormat>
  <Paragraphs>73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Fira Mono Bold</vt:lpstr>
      <vt:lpstr>Helvetica Neue</vt:lpstr>
      <vt:lpstr>Helvetica Neue Medium</vt:lpstr>
      <vt:lpstr>30_BasicColor</vt:lpstr>
      <vt:lpstr>MPA Planning with marlin</vt:lpstr>
      <vt:lpstr>The Challenge</vt:lpstr>
      <vt:lpstr>How can marlin help?</vt:lpstr>
      <vt:lpstr>What Kinds of Questions can marlin Answer?</vt:lpstr>
      <vt:lpstr>Current marlin Projects</vt:lpstr>
      <vt:lpstr>What is needed to run marlin?</vt:lpstr>
      <vt:lpstr>marlin In Action</vt:lpstr>
      <vt:lpstr>marlin In Action</vt:lpstr>
      <vt:lpstr>marlin In Action</vt:lpstr>
      <vt:lpstr>marlin In Action</vt:lpstr>
      <vt:lpstr>PowerPoint Presentation</vt:lpstr>
      <vt:lpstr>PowerPoint Presentation</vt:lpstr>
      <vt:lpstr>marlin In Action</vt:lpstr>
      <vt:lpstr>marlin In Action</vt:lpstr>
      <vt:lpstr>marlin In Action</vt:lpstr>
      <vt:lpstr>marlin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MPA Planning with marlin</dc:title>
  <cp:lastModifiedBy>Dan Ovando</cp:lastModifiedBy>
  <cp:revision>2</cp:revision>
  <dcterms:modified xsi:type="dcterms:W3CDTF">2022-05-12T15:59:20Z</dcterms:modified>
</cp:coreProperties>
</file>